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73" r:id="rId5"/>
    <p:sldId id="274" r:id="rId6"/>
    <p:sldId id="262" r:id="rId7"/>
    <p:sldId id="261" r:id="rId8"/>
    <p:sldId id="268" r:id="rId9"/>
    <p:sldId id="269" r:id="rId10"/>
    <p:sldId id="270" r:id="rId11"/>
    <p:sldId id="267" r:id="rId12"/>
    <p:sldId id="266" r:id="rId13"/>
    <p:sldId id="265" r:id="rId14"/>
    <p:sldId id="271" r:id="rId15"/>
    <p:sldId id="257" r:id="rId16"/>
    <p:sldId id="26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2130E-5F61-4406-9752-72FF5334F3E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55B9704-4BA8-4677-8946-D6C90364F3F7}">
      <dgm:prSet phldrT="[Text]" phldr="1"/>
      <dgm:spPr/>
      <dgm:t>
        <a:bodyPr/>
        <a:lstStyle/>
        <a:p>
          <a:endParaRPr lang="en-IN" dirty="0"/>
        </a:p>
      </dgm:t>
    </dgm:pt>
    <dgm:pt modelId="{6602DF1B-12D2-498D-99E6-99BEEF308A52}" type="sibTrans" cxnId="{7EE6ECDD-1EDB-4985-BBCA-2D3FF5AFCED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IN"/>
        </a:p>
      </dgm:t>
    </dgm:pt>
    <dgm:pt modelId="{E1377FF8-AB36-47C1-A41C-7E670F077F0A}" type="parTrans" cxnId="{7EE6ECDD-1EDB-4985-BBCA-2D3FF5AFCED9}">
      <dgm:prSet/>
      <dgm:spPr/>
      <dgm:t>
        <a:bodyPr/>
        <a:lstStyle/>
        <a:p>
          <a:endParaRPr lang="en-IN"/>
        </a:p>
      </dgm:t>
    </dgm:pt>
    <dgm:pt modelId="{0D4B87F3-A714-41E7-9CB4-0EDAB785DBC7}" type="pres">
      <dgm:prSet presAssocID="{7632130E-5F61-4406-9752-72FF5334F3E8}" presName="Name0" presStyleCnt="0">
        <dgm:presLayoutVars>
          <dgm:chMax val="7"/>
          <dgm:chPref val="7"/>
          <dgm:dir/>
        </dgm:presLayoutVars>
      </dgm:prSet>
      <dgm:spPr/>
    </dgm:pt>
    <dgm:pt modelId="{152CD065-D2EB-4439-83F6-466099E36CBD}" type="pres">
      <dgm:prSet presAssocID="{7632130E-5F61-4406-9752-72FF5334F3E8}" presName="Name1" presStyleCnt="0"/>
      <dgm:spPr/>
    </dgm:pt>
    <dgm:pt modelId="{173E2050-54D3-4A6E-980B-08A219631D0D}" type="pres">
      <dgm:prSet presAssocID="{6602DF1B-12D2-498D-99E6-99BEEF308A52}" presName="picture_1" presStyleCnt="0"/>
      <dgm:spPr/>
    </dgm:pt>
    <dgm:pt modelId="{2A5DD598-C734-482B-8459-7AF6E709417B}" type="pres">
      <dgm:prSet presAssocID="{6602DF1B-12D2-498D-99E6-99BEEF308A52}" presName="pictureRepeatNode" presStyleLbl="alignImgPlace1" presStyleIdx="0" presStyleCnt="1" custScaleX="160162" custScaleY="175464" custLinFactNeighborX="24424" custLinFactNeighborY="35929"/>
      <dgm:spPr/>
    </dgm:pt>
    <dgm:pt modelId="{3DB3E8CF-B97C-46E1-81AF-C65F77A010EE}" type="pres">
      <dgm:prSet presAssocID="{455B9704-4BA8-4677-8946-D6C90364F3F7}" presName="text_1" presStyleLbl="node1" presStyleIdx="0" presStyleCnt="0" custAng="5400000" custScaleX="84313" custScaleY="22388" custLinFactX="48639" custLinFactY="76383" custLinFactNeighborX="100000" custLinFactNeighborY="100000">
        <dgm:presLayoutVars>
          <dgm:bulletEnabled val="1"/>
        </dgm:presLayoutVars>
      </dgm:prSet>
      <dgm:spPr/>
    </dgm:pt>
  </dgm:ptLst>
  <dgm:cxnLst>
    <dgm:cxn modelId="{6FD11602-3CF0-4101-AF0E-1E8C6ACA819B}" type="presOf" srcId="{6602DF1B-12D2-498D-99E6-99BEEF308A52}" destId="{2A5DD598-C734-482B-8459-7AF6E709417B}" srcOrd="0" destOrd="0" presId="urn:microsoft.com/office/officeart/2008/layout/CircularPictureCallout"/>
    <dgm:cxn modelId="{E4EF0876-9A75-40C3-BAD1-84F5D470CCDE}" type="presOf" srcId="{455B9704-4BA8-4677-8946-D6C90364F3F7}" destId="{3DB3E8CF-B97C-46E1-81AF-C65F77A010EE}" srcOrd="0" destOrd="0" presId="urn:microsoft.com/office/officeart/2008/layout/CircularPictureCallout"/>
    <dgm:cxn modelId="{478ED0D0-2EC2-4C65-9537-46907514A3AA}" type="presOf" srcId="{7632130E-5F61-4406-9752-72FF5334F3E8}" destId="{0D4B87F3-A714-41E7-9CB4-0EDAB785DBC7}" srcOrd="0" destOrd="0" presId="urn:microsoft.com/office/officeart/2008/layout/CircularPictureCallout"/>
    <dgm:cxn modelId="{7EE6ECDD-1EDB-4985-BBCA-2D3FF5AFCED9}" srcId="{7632130E-5F61-4406-9752-72FF5334F3E8}" destId="{455B9704-4BA8-4677-8946-D6C90364F3F7}" srcOrd="0" destOrd="0" parTransId="{E1377FF8-AB36-47C1-A41C-7E670F077F0A}" sibTransId="{6602DF1B-12D2-498D-99E6-99BEEF308A52}"/>
    <dgm:cxn modelId="{693D6832-B467-48B5-847A-1EEAD9661A68}" type="presParOf" srcId="{0D4B87F3-A714-41E7-9CB4-0EDAB785DBC7}" destId="{152CD065-D2EB-4439-83F6-466099E36CBD}" srcOrd="0" destOrd="0" presId="urn:microsoft.com/office/officeart/2008/layout/CircularPictureCallout"/>
    <dgm:cxn modelId="{3D6B8D2F-5162-4E91-B273-37BBC63829E2}" type="presParOf" srcId="{152CD065-D2EB-4439-83F6-466099E36CBD}" destId="{173E2050-54D3-4A6E-980B-08A219631D0D}" srcOrd="0" destOrd="0" presId="urn:microsoft.com/office/officeart/2008/layout/CircularPictureCallout"/>
    <dgm:cxn modelId="{58E693F2-56F8-4AC0-876A-793F49E5441B}" type="presParOf" srcId="{173E2050-54D3-4A6E-980B-08A219631D0D}" destId="{2A5DD598-C734-482B-8459-7AF6E709417B}" srcOrd="0" destOrd="0" presId="urn:microsoft.com/office/officeart/2008/layout/CircularPictureCallout"/>
    <dgm:cxn modelId="{BCE15841-DCE5-43E7-A639-01963CF5C5AE}" type="presParOf" srcId="{152CD065-D2EB-4439-83F6-466099E36CBD}" destId="{3DB3E8CF-B97C-46E1-81AF-C65F77A010E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DD598-C734-482B-8459-7AF6E709417B}">
      <dsp:nvSpPr>
        <dsp:cNvPr id="0" name=""/>
        <dsp:cNvSpPr/>
      </dsp:nvSpPr>
      <dsp:spPr>
        <a:xfrm>
          <a:off x="246536" y="-1"/>
          <a:ext cx="991156" cy="10858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3E8CF-B97C-46E1-81AF-C65F77A010EE}">
      <dsp:nvSpPr>
        <dsp:cNvPr id="0" name=""/>
        <dsp:cNvSpPr/>
      </dsp:nvSpPr>
      <dsp:spPr>
        <a:xfrm rot="5400000">
          <a:off x="1040582" y="896023"/>
          <a:ext cx="333931" cy="457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1040582" y="896023"/>
        <a:ext cx="333931" cy="45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AE07-FBC5-4B03-AEF5-007470449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C0EA-13FD-451D-8D59-5237BC4F6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AE435-30D4-4999-B422-858902F0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01F0C-A439-4729-836C-0CB0E099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B8D5F-6E75-4D1B-A9F9-C312D6003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20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7009-8851-4B78-BDD0-E66EAF15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A80ED-3AE9-4804-8128-90674EA2F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7C3F-D573-46D3-AE1A-79BA6ADE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570A5-6BDF-435B-8E6B-325B22F3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C6960-C6C4-4E2C-BAE2-FE254E8D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15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827EC-C67F-4D24-B49E-1016C0896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37B9E-55D5-4BFE-9658-D2E8C6B84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1A235-9221-4EB6-A02B-A9BB8F2D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16786-C922-46DF-A211-BF9FE159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B0005-E044-4928-980E-E1E3F9BD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8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06AB-1995-46BA-837F-46C00176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CDAA-A3F3-4E09-9B0B-E8A2C6642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71034-C331-4FBE-B12A-DC992BFF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A74F6-E4E5-4347-9511-0A07B619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31B27-AFE2-483C-8FDF-6DCA1CAC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43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E624-EEDB-4738-B0AA-8ED805F3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DB35A-B3E7-460C-9876-2C536E0B2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7F345-CFD9-4F7E-8337-051AEB11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7615-57B5-4D03-8E02-883A68B5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9801-DBCB-4269-AE0B-E6354B77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41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C367-E224-4A13-BB3B-92B51209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1D07-324B-44CE-B178-50CF78942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DB149-1BB0-4819-BD8D-B426E5E81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9A002-53EE-4E3E-8EF2-77102B65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0B81B-1A7E-4D0B-9B1C-110C84AC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CBFD7-9BBC-4AB0-9CC5-8323E87C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48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3D71-94FE-4D94-926C-8B42BAA5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F6281-AB09-46F3-83EB-D425A4EE5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B6BD4-38F5-49AB-8E74-61E6276F0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87B1D-4DC3-43D5-BAA6-8DFED800B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8A94C5-056F-4F4C-AF80-E70EFE782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CA1C2-13B9-4A03-AB03-B00F8F31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06D3E4-6D6A-47F5-86CB-972D9DCE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D0BA6-58ED-4E96-A52C-34F364BF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3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73C0-B0BD-416A-B00C-4B73044F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6D2CB-ACD4-4D04-A3EF-DA7A2363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89490-E207-4B4F-86B9-45E9C8E8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13C7D-600C-403E-82FB-8E1A8D66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43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E0ED19-D52A-49ED-9B29-19DE43F65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0F9CA-6190-404D-AF29-221D415D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848CD-5DDF-4C3A-8A5D-115624720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64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BF7B-2BC4-4D4A-A595-69ED7D32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7E49-23A8-48CA-8661-3A872781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D7462-EE40-45B3-9832-360529E8F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978C7-3462-4B99-9FFE-89A0DF77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92210-1166-4F86-AD93-9855D535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20574-507D-46AE-AE4F-6EE93C97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48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AE8B-37C6-41C0-9F78-F7FC4957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9E2C3-985E-4B52-862E-4CA143839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AA7B3-63C7-493B-8A59-6A5114CD9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7F025-BDD8-4E0B-8E92-7821C6D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C5E98-A030-482A-88B9-828C9B42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B01B5-40DE-4638-8639-3BEC6ECE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42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FB50C-0A69-4C4E-B97C-7A1D9C80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C1A17-E9F1-4411-8083-6F2A7F038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0C65B-EA60-47C3-ABD3-409186CFE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A86E0-DD1A-4895-A057-E0E0B6206335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D2BE2-6E89-4072-A620-092B58E48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06EE8-2744-4D9A-9785-58E365978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6AF8E-3692-49E4-8F68-140F4D1C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5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1.xm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11" Type="http://schemas.microsoft.com/office/2007/relationships/diagramDrawing" Target="../diagrams/drawing1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.jpg"/><Relationship Id="rId9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13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A33C2-6B6D-413E-A728-354CCB8C3FE7}"/>
              </a:ext>
            </a:extLst>
          </p:cNvPr>
          <p:cNvSpPr txBox="1"/>
          <p:nvPr/>
        </p:nvSpPr>
        <p:spPr>
          <a:xfrm>
            <a:off x="1992573" y="1629431"/>
            <a:ext cx="715483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D991-9305-4026-B2B2-745056B5D36C}"/>
              </a:ext>
            </a:extLst>
          </p:cNvPr>
          <p:cNvSpPr txBox="1"/>
          <p:nvPr/>
        </p:nvSpPr>
        <p:spPr>
          <a:xfrm>
            <a:off x="2446360" y="522328"/>
            <a:ext cx="700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GoodCabs : Transportation &amp; Mobility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01261-09D9-4994-8B45-817704CB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3"/>
            <a:ext cx="846302" cy="789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3D2244-49C5-409F-85C7-077B81E3F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31" y="2051843"/>
            <a:ext cx="5327176" cy="3551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B32F16-4C4A-4B97-B1AA-A4F387C8D7DB}"/>
              </a:ext>
            </a:extLst>
          </p:cNvPr>
          <p:cNvSpPr txBox="1"/>
          <p:nvPr/>
        </p:nvSpPr>
        <p:spPr>
          <a:xfrm>
            <a:off x="2134225" y="3159477"/>
            <a:ext cx="227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Gunjan Revar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6EEF7D2-DD60-44B2-BC7A-713EEA413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175935"/>
              </p:ext>
            </p:extLst>
          </p:nvPr>
        </p:nvGraphicFramePr>
        <p:xfrm>
          <a:off x="591419" y="2886075"/>
          <a:ext cx="1237693" cy="108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394C17D-2475-4DDB-B731-756E3027C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5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4"/>
    </mc:Choice>
    <mc:Fallback xmlns="">
      <p:transition spd="slow" advTm="1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EE3A3-A9AC-405E-BBA7-263A32BB4FAB}"/>
              </a:ext>
            </a:extLst>
          </p:cNvPr>
          <p:cNvSpPr txBox="1"/>
          <p:nvPr/>
        </p:nvSpPr>
        <p:spPr>
          <a:xfrm>
            <a:off x="313899" y="345074"/>
            <a:ext cx="1083632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5.  Weekend vs. Weekday Trip Demand by 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36402-D8F5-46F5-BF34-E46A59996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35" y="1865392"/>
            <a:ext cx="6122138" cy="3225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2E8C9-566C-4722-B2A3-C43B5EEF8EFC}"/>
              </a:ext>
            </a:extLst>
          </p:cNvPr>
          <p:cNvSpPr txBox="1"/>
          <p:nvPr/>
        </p:nvSpPr>
        <p:spPr>
          <a:xfrm>
            <a:off x="6780484" y="2001838"/>
            <a:ext cx="5195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-apple-system"/>
              </a:rPr>
              <a:t>Weekday trips are highest in Lucknow, followed by Jaipur &amp; Surat. 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-apple-system"/>
              </a:rPr>
              <a:t>Weekday trips are highest in Jaipur, Kochi &amp; Indore.</a:t>
            </a:r>
          </a:p>
          <a:p>
            <a:endParaRPr lang="en-IN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4D1775-1EDC-4C7C-AEE4-2A0DC0547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10"/>
    </mc:Choice>
    <mc:Fallback xmlns="">
      <p:transition spd="slow" advTm="20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25" x="425450" y="87313"/>
          <p14:tracePt t="5433" x="476250" y="150813"/>
          <p14:tracePt t="5442" x="512763" y="212725"/>
          <p14:tracePt t="5448" x="550863" y="325438"/>
          <p14:tracePt t="5455" x="600075" y="400050"/>
          <p14:tracePt t="5463" x="638175" y="500063"/>
          <p14:tracePt t="5470" x="676275" y="576263"/>
          <p14:tracePt t="5477" x="712788" y="700088"/>
          <p14:tracePt t="5485" x="750888" y="788988"/>
          <p14:tracePt t="5493" x="801688" y="912813"/>
          <p14:tracePt t="5499" x="863600" y="1025525"/>
          <p14:tracePt t="5510" x="914400" y="1163638"/>
          <p14:tracePt t="5515" x="976313" y="1301750"/>
          <p14:tracePt t="5522" x="1027113" y="1414463"/>
          <p14:tracePt t="5530" x="1076325" y="1489075"/>
          <p14:tracePt t="5537" x="1114425" y="1589088"/>
          <p14:tracePt t="5544" x="1150938" y="1701800"/>
          <p14:tracePt t="5552" x="1201738" y="1789113"/>
          <p14:tracePt t="5559" x="1263650" y="1901825"/>
          <p14:tracePt t="5567" x="1314450" y="2014538"/>
          <p14:tracePt t="5577" x="1363663" y="2152650"/>
          <p14:tracePt t="5582" x="1427163" y="2265363"/>
          <p14:tracePt t="5589" x="1489075" y="2439988"/>
          <p14:tracePt t="5597" x="1552575" y="2578100"/>
          <p14:tracePt t="5604" x="1601788" y="2716213"/>
          <p14:tracePt t="5612" x="1639888" y="2816225"/>
          <p14:tracePt t="5619" x="1701800" y="2928938"/>
          <p14:tracePt t="5626" x="1727200" y="3003550"/>
          <p14:tracePt t="5634" x="1727200" y="3041650"/>
          <p14:tracePt t="6110" x="1727200" y="3078163"/>
          <p14:tracePt t="6117" x="1727200" y="3103563"/>
          <p14:tracePt t="6125" x="1727200" y="3141663"/>
          <p14:tracePt t="6132" x="1727200" y="3165475"/>
          <p14:tracePt t="6140" x="1727200" y="3178175"/>
          <p14:tracePt t="6147" x="1727200" y="3216275"/>
          <p14:tracePt t="6155" x="1727200" y="3241675"/>
          <p14:tracePt t="6163" x="1727200" y="3254375"/>
          <p14:tracePt t="6169" x="1714500" y="3267075"/>
          <p14:tracePt t="6176" x="1701800" y="3303588"/>
          <p14:tracePt t="6184" x="1701800" y="3328988"/>
          <p14:tracePt t="6193" x="1701800" y="3367088"/>
          <p14:tracePt t="6199" x="1689100" y="3390900"/>
          <p14:tracePt t="6210" x="1689100" y="3403600"/>
          <p14:tracePt t="6216" x="1677988" y="3429000"/>
          <p14:tracePt t="6222" x="1677988" y="3454400"/>
          <p14:tracePt t="6230" x="1677988" y="3479800"/>
          <p14:tracePt t="6237" x="1677988" y="3503613"/>
          <p14:tracePt t="6243" x="1665288" y="3516313"/>
          <p14:tracePt t="6252" x="1665288" y="3529013"/>
          <p14:tracePt t="6259" x="1665288" y="3541713"/>
          <p14:tracePt t="6276" x="1665288" y="3554413"/>
          <p14:tracePt t="6281" x="1652588" y="3567113"/>
          <p14:tracePt t="6298" x="1652588" y="3579813"/>
          <p14:tracePt t="6319" x="1652588" y="3590925"/>
          <p14:tracePt t="6326" x="1652588" y="3603625"/>
          <p14:tracePt t="6333" x="1652588" y="3616325"/>
          <p14:tracePt t="6356" x="1652588" y="3629025"/>
          <p14:tracePt t="6380" x="1652588" y="3641725"/>
          <p14:tracePt t="6423" x="1652588" y="3654425"/>
          <p14:tracePt t="7205" x="1639888" y="3667125"/>
          <p14:tracePt t="7212" x="1639888" y="3692525"/>
          <p14:tracePt t="7219" x="1639888" y="3716338"/>
          <p14:tracePt t="7226" x="1639888" y="3741738"/>
          <p14:tracePt t="7234" x="1639888" y="3754438"/>
          <p14:tracePt t="7243" x="1639888" y="3767138"/>
          <p14:tracePt t="7249" x="1639888" y="3792538"/>
          <p14:tracePt t="7257" x="1639888" y="3816350"/>
          <p14:tracePt t="7264" x="1639888" y="3841750"/>
          <p14:tracePt t="7272" x="1639888" y="3854450"/>
          <p14:tracePt t="7280" x="1639888" y="3867150"/>
          <p14:tracePt t="7286" x="1639888" y="3892550"/>
          <p14:tracePt t="7295" x="1639888" y="3905250"/>
          <p14:tracePt t="7301" x="1639888" y="3916363"/>
          <p14:tracePt t="7309" x="1639888" y="3941763"/>
          <p14:tracePt t="7316" x="1639888" y="3954463"/>
          <p14:tracePt t="7326" x="1627188" y="3967163"/>
          <p14:tracePt t="7331" x="1627188" y="3992563"/>
          <p14:tracePt t="7338" x="1627188" y="4005263"/>
          <p14:tracePt t="7347" x="1614488" y="4029075"/>
          <p14:tracePt t="7354" x="1601788" y="4041775"/>
          <p14:tracePt t="7360" x="1601788" y="4067175"/>
          <p14:tracePt t="7369" x="1601788" y="4079875"/>
          <p14:tracePt t="7376" x="1601788" y="4092575"/>
          <p14:tracePt t="7383" x="1601788" y="4105275"/>
          <p14:tracePt t="7393" x="1601788" y="4117975"/>
          <p14:tracePt t="7399" x="1601788" y="4129088"/>
          <p14:tracePt t="7414" x="1601788" y="4141788"/>
          <p14:tracePt t="7435" x="1601788" y="4154488"/>
          <p14:tracePt t="7459" x="1601788" y="4167188"/>
          <p14:tracePt t="7465" x="1601788" y="4179888"/>
          <p14:tracePt t="7473" x="1601788" y="4192588"/>
          <p14:tracePt t="7488" x="1601788" y="4205288"/>
          <p14:tracePt t="7495" x="1601788" y="4217988"/>
          <p14:tracePt t="7510" x="1601788" y="4230688"/>
          <p14:tracePt t="7532" x="1601788" y="4241800"/>
          <p14:tracePt t="7578" x="1601788" y="4254500"/>
          <p14:tracePt t="10875" x="1589088" y="4254500"/>
          <p14:tracePt t="10882" x="1577975" y="4254500"/>
          <p14:tracePt t="10890" x="1565275" y="4254500"/>
          <p14:tracePt t="10904" x="1552575" y="4254500"/>
          <p14:tracePt t="10913" x="1539875" y="4254500"/>
          <p14:tracePt t="10919" x="1527175" y="4254500"/>
          <p14:tracePt t="10926" x="1501775" y="4254500"/>
          <p14:tracePt t="10944" x="1489075" y="4254500"/>
          <p14:tracePt t="10949" x="1476375" y="4254500"/>
          <p14:tracePt t="10964" x="1452563" y="4254500"/>
          <p14:tracePt t="10980" x="1439863" y="4254500"/>
          <p14:tracePt t="10986" x="1427163" y="4254500"/>
          <p14:tracePt t="10993" x="1414463" y="4254500"/>
          <p14:tracePt t="11010" x="1401763" y="4254500"/>
          <p14:tracePt t="11016" x="1389063" y="4254500"/>
          <p14:tracePt t="11026" x="1376363" y="4254500"/>
          <p14:tracePt t="11031" x="1363663" y="4254500"/>
          <p14:tracePt t="11038" x="1352550" y="4254500"/>
          <p14:tracePt t="11047" x="1339850" y="4254500"/>
          <p14:tracePt t="11054" x="1314450" y="4254500"/>
          <p14:tracePt t="11061" x="1289050" y="4254500"/>
          <p14:tracePt t="11068" x="1276350" y="4254500"/>
          <p14:tracePt t="11076" x="1263650" y="4254500"/>
          <p14:tracePt t="11083" x="1239838" y="4254500"/>
          <p14:tracePt t="11093" x="1214438" y="4254500"/>
          <p14:tracePt t="11098" x="1201738" y="4254500"/>
          <p14:tracePt t="11106" x="1176338" y="4254500"/>
          <p14:tracePt t="11114" x="1163638" y="4254500"/>
          <p14:tracePt t="11120" x="1139825" y="4254500"/>
          <p14:tracePt t="11135" x="1127125" y="4254500"/>
          <p14:tracePt t="11143" x="1101725" y="4254500"/>
          <p14:tracePt t="11159" x="1089025" y="4254500"/>
          <p14:tracePt t="11173" x="1076325" y="4254500"/>
          <p14:tracePt t="11180" x="1063625" y="4254500"/>
          <p14:tracePt t="11187" x="1050925" y="4254500"/>
          <p14:tracePt t="11209" x="1038225" y="4254500"/>
          <p14:tracePt t="11232" x="1027113" y="4254500"/>
          <p14:tracePt t="11255" x="1014413" y="4254500"/>
          <p14:tracePt t="11263" x="1001713" y="4254500"/>
          <p14:tracePt t="11671" x="1027113" y="4241800"/>
          <p14:tracePt t="11678" x="1076325" y="4230688"/>
          <p14:tracePt t="11686" x="1150938" y="4205288"/>
          <p14:tracePt t="11693" x="1201738" y="4179888"/>
          <p14:tracePt t="11701" x="1252538" y="4167188"/>
          <p14:tracePt t="11709" x="1289050" y="4154488"/>
          <p14:tracePt t="11715" x="1327150" y="4154488"/>
          <p14:tracePt t="11726" x="1352550" y="4141788"/>
          <p14:tracePt t="11731" x="1376363" y="4141788"/>
          <p14:tracePt t="11738" x="1389063" y="4129088"/>
          <p14:tracePt t="11747" x="1414463" y="4129088"/>
          <p14:tracePt t="11760" x="1439863" y="4129088"/>
          <p14:tracePt t="11768" x="1452563" y="4129088"/>
          <p14:tracePt t="11776" x="1476375" y="4129088"/>
          <p14:tracePt t="11783" x="1501775" y="4129088"/>
          <p14:tracePt t="11793" x="1539875" y="4129088"/>
          <p14:tracePt t="11798" x="1577975" y="4129088"/>
          <p14:tracePt t="11805" x="1614488" y="4129088"/>
          <p14:tracePt t="11814" x="1665288" y="4129088"/>
          <p14:tracePt t="11820" x="1701800" y="4129088"/>
          <p14:tracePt t="11827" x="1739900" y="4129088"/>
          <p14:tracePt t="11835" x="1778000" y="4129088"/>
          <p14:tracePt t="11843" x="1801813" y="4129088"/>
          <p14:tracePt t="11850" x="1827213" y="4129088"/>
          <p14:tracePt t="11860" x="1839913" y="4129088"/>
          <p14:tracePt t="11865" x="1852613" y="4129088"/>
          <p14:tracePt t="11873" x="1878013" y="4129088"/>
          <p14:tracePt t="11887" x="1890713" y="4129088"/>
          <p14:tracePt t="11895" x="1903413" y="4129088"/>
          <p14:tracePt t="11909" x="1914525" y="4129088"/>
          <p14:tracePt t="11926" x="1927225" y="4129088"/>
          <p14:tracePt t="11959" x="1952625" y="4129088"/>
          <p14:tracePt t="11969" x="1965325" y="4129088"/>
          <p14:tracePt t="11992" x="1978025" y="4141788"/>
          <p14:tracePt t="12014" x="1990725" y="4141788"/>
          <p14:tracePt t="12030" x="2003425" y="4141788"/>
          <p14:tracePt t="12036" x="2027238" y="4154488"/>
          <p14:tracePt t="12043" x="2039938" y="4167188"/>
          <p14:tracePt t="12051" x="2052638" y="4167188"/>
          <p14:tracePt t="12059" x="2078038" y="4167188"/>
          <p14:tracePt t="12065" x="2103438" y="4179888"/>
          <p14:tracePt t="12076" x="2116138" y="4179888"/>
          <p14:tracePt t="12081" x="2127250" y="4192588"/>
          <p14:tracePt t="12088" x="2152650" y="4205288"/>
          <p14:tracePt t="12097" x="2165350" y="4205288"/>
          <p14:tracePt t="12103" x="2178050" y="4205288"/>
          <p14:tracePt t="12110" x="2178050" y="4217988"/>
          <p14:tracePt t="12126" x="2190750" y="4217988"/>
          <p14:tracePt t="12147" x="2203450" y="4217988"/>
          <p14:tracePt t="12156" x="2216150" y="4217988"/>
          <p14:tracePt t="12208" x="2216150" y="4230688"/>
          <p14:tracePt t="15327" x="2165350" y="4205288"/>
          <p14:tracePt t="15334" x="2078038" y="4141788"/>
          <p14:tracePt t="15342" x="1990725" y="4092575"/>
          <p14:tracePt t="15349" x="1914525" y="4041775"/>
          <p14:tracePt t="15357" x="1865313" y="3992563"/>
          <p14:tracePt t="15364" x="1801813" y="3954463"/>
          <p14:tracePt t="15371" x="1727200" y="3905250"/>
          <p14:tracePt t="15380" x="1665288" y="3841750"/>
          <p14:tracePt t="15387" x="1627188" y="3792538"/>
          <p14:tracePt t="15393" x="1577975" y="3741738"/>
          <p14:tracePt t="15400" x="1539875" y="3703638"/>
          <p14:tracePt t="15409" x="1489075" y="3654425"/>
          <p14:tracePt t="15415" x="1465263" y="3629025"/>
          <p14:tracePt t="15424" x="1427163" y="3579813"/>
          <p14:tracePt t="15431" x="1401763" y="3567113"/>
          <p14:tracePt t="15438" x="1376363" y="3554413"/>
          <p14:tracePt t="15446" x="1363663" y="3529013"/>
          <p14:tracePt t="15453" x="1352550" y="3516313"/>
          <p14:tracePt t="15459" x="1327150" y="3490913"/>
          <p14:tracePt t="15469" x="1314450" y="3479800"/>
          <p14:tracePt t="15476" x="1289050" y="3454400"/>
          <p14:tracePt t="15482" x="1276350" y="3441700"/>
          <p14:tracePt t="15492" x="1252538" y="3429000"/>
          <p14:tracePt t="15498" x="1239838" y="3403600"/>
          <p14:tracePt t="15505" x="1227138" y="3390900"/>
          <p14:tracePt t="15513" x="1201738" y="3354388"/>
          <p14:tracePt t="15521" x="1189038" y="3328988"/>
          <p14:tracePt t="15528" x="1163638" y="3303588"/>
          <p14:tracePt t="15535" x="1150938" y="3278188"/>
          <p14:tracePt t="15542" x="1139825" y="3278188"/>
          <p14:tracePt t="15549" x="1127125" y="3267075"/>
          <p14:tracePt t="15559" x="1114425" y="3241675"/>
          <p14:tracePt t="15565" x="1101725" y="3241675"/>
          <p14:tracePt t="15573" x="1101725" y="3228975"/>
          <p14:tracePt t="15581" x="1089025" y="3216275"/>
          <p14:tracePt t="15587" x="1076325" y="3203575"/>
          <p14:tracePt t="15594" x="1063625" y="3203575"/>
          <p14:tracePt t="15602" x="1063625" y="3178175"/>
          <p14:tracePt t="15609" x="1050925" y="3178175"/>
          <p14:tracePt t="15617" x="1050925" y="3165475"/>
          <p14:tracePt t="15631" x="1038225" y="3154363"/>
          <p14:tracePt t="15647" x="1038225" y="3141663"/>
          <p14:tracePt t="15654" x="1027113" y="3141663"/>
          <p14:tracePt t="15662" x="1027113" y="3128963"/>
          <p14:tracePt t="15676" x="1014413" y="3128963"/>
          <p14:tracePt t="17797" x="1101725" y="3065463"/>
          <p14:tracePt t="17805" x="1263650" y="2941638"/>
          <p14:tracePt t="17814" x="1465263" y="2840038"/>
          <p14:tracePt t="17820" x="1652588" y="2752725"/>
          <p14:tracePt t="17828" x="1865313" y="2665413"/>
          <p14:tracePt t="17835" x="2014538" y="2616200"/>
          <p14:tracePt t="17843" x="2190750" y="2552700"/>
          <p14:tracePt t="17850" x="2365375" y="2516188"/>
          <p14:tracePt t="17859" x="2528888" y="2478088"/>
          <p14:tracePt t="17865" x="2690813" y="2478088"/>
          <p14:tracePt t="17873" x="2867025" y="2503488"/>
          <p14:tracePt t="17880" x="3028950" y="2527300"/>
          <p14:tracePt t="17887" x="3179763" y="2565400"/>
          <p14:tracePt t="17896" x="3328988" y="2640013"/>
          <p14:tracePt t="17902" x="3505200" y="2728913"/>
          <p14:tracePt t="17909" x="3705225" y="2840038"/>
          <p14:tracePt t="17917" x="3856038" y="2978150"/>
          <p14:tracePt t="17926" x="4017963" y="3141663"/>
          <p14:tracePt t="17932" x="4192588" y="3267075"/>
          <p14:tracePt t="17944" x="4318000" y="3378200"/>
          <p14:tracePt t="17948" x="4430713" y="3503613"/>
          <p14:tracePt t="17955" x="4556125" y="3703638"/>
          <p14:tracePt t="17962" x="4643438" y="3803650"/>
          <p14:tracePt t="17970" x="4694238" y="3879850"/>
          <p14:tracePt t="17976" x="4743450" y="3941763"/>
          <p14:tracePt t="17984" x="4756150" y="3967163"/>
          <p14:tracePt t="17992" x="4781550" y="4005263"/>
          <p14:tracePt t="17999" x="4794250" y="4017963"/>
          <p14:tracePt t="18007" x="4806950" y="4029075"/>
          <p14:tracePt t="18021" x="4806950" y="4041775"/>
          <p14:tracePt t="18029" x="4819650" y="4041775"/>
          <p14:tracePt t="18036" x="4819650" y="4054475"/>
          <p14:tracePt t="18051" x="4832350" y="4054475"/>
          <p14:tracePt t="18060" x="4832350" y="4067175"/>
          <p14:tracePt t="18066" x="4832350" y="4079875"/>
          <p14:tracePt t="18089" x="4832350" y="4092575"/>
          <p14:tracePt t="18200" x="4832350" y="4105275"/>
          <p14:tracePt t="18460" x="4706938" y="4054475"/>
          <p14:tracePt t="18468" x="4481513" y="3929063"/>
          <p14:tracePt t="18475" x="4217988" y="3779838"/>
          <p14:tracePt t="18483" x="3968750" y="3616325"/>
          <p14:tracePt t="18492" x="3730625" y="3429000"/>
          <p14:tracePt t="18498" x="3505200" y="3241675"/>
          <p14:tracePt t="18506" x="3354388" y="3103563"/>
          <p14:tracePt t="18513" x="3228975" y="2978150"/>
          <p14:tracePt t="18520" x="3128963" y="2903538"/>
          <p14:tracePt t="18527" x="3054350" y="2852738"/>
          <p14:tracePt t="18535" x="3003550" y="2790825"/>
          <p14:tracePt t="18543" x="2941638" y="2728913"/>
          <p14:tracePt t="18550" x="2879725" y="2678113"/>
          <p14:tracePt t="18559" x="2828925" y="2640013"/>
          <p14:tracePt t="18565" x="2778125" y="2565400"/>
          <p14:tracePt t="18573" x="2703513" y="2465388"/>
          <p14:tracePt t="18580" x="2641600" y="2390775"/>
          <p14:tracePt t="18587" x="2565400" y="2303463"/>
          <p14:tracePt t="18595" x="2503488" y="2201863"/>
          <p14:tracePt t="18602" x="2441575" y="2114550"/>
          <p14:tracePt t="18609" x="2365375" y="2027238"/>
          <p14:tracePt t="18617" x="2290763" y="1914525"/>
          <p14:tracePt t="18626" x="2228850" y="1839913"/>
          <p14:tracePt t="18631" x="2165350" y="1765300"/>
          <p14:tracePt t="18640" x="2103438" y="1663700"/>
          <p14:tracePt t="18647" x="2014538" y="1539875"/>
          <p14:tracePt t="18654" x="1939925" y="1463675"/>
          <p14:tracePt t="18662" x="1827213" y="1389063"/>
          <p14:tracePt t="18669" x="1689100" y="1289050"/>
          <p14:tracePt t="18676" x="1552575" y="1201738"/>
          <p14:tracePt t="18684" x="1414463" y="1101725"/>
          <p14:tracePt t="18693" x="1289050" y="1050925"/>
          <p14:tracePt t="18698" x="1176338" y="1001713"/>
          <p14:tracePt t="18707" x="1089025" y="950913"/>
          <p14:tracePt t="18714" x="1001713" y="901700"/>
          <p14:tracePt t="18722" x="925513" y="850900"/>
          <p14:tracePt t="18728" x="863600" y="825500"/>
          <p14:tracePt t="18736" x="788988" y="776288"/>
          <p14:tracePt t="18743" x="738188" y="738188"/>
          <p14:tracePt t="18751" x="676275" y="700088"/>
          <p14:tracePt t="18759" x="625475" y="650875"/>
          <p14:tracePt t="18766" x="588963" y="625475"/>
          <p14:tracePt t="18774" x="538163" y="588963"/>
          <p14:tracePt t="18781" x="488950" y="538163"/>
          <p14:tracePt t="18788" x="425450" y="500063"/>
          <p14:tracePt t="18797" x="376238" y="450850"/>
          <p14:tracePt t="18803" x="312738" y="400050"/>
          <p14:tracePt t="18811" x="250825" y="350838"/>
          <p14:tracePt t="18818" x="212725" y="312738"/>
          <p14:tracePt t="18826" x="150813" y="250825"/>
          <p14:tracePt t="18832" x="87313" y="187325"/>
          <p14:tracePt t="18843" x="38100" y="746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595976-83BF-4E57-A896-635BCC6FD23A}"/>
              </a:ext>
            </a:extLst>
          </p:cNvPr>
          <p:cNvSpPr txBox="1"/>
          <p:nvPr/>
        </p:nvSpPr>
        <p:spPr>
          <a:xfrm>
            <a:off x="1355678" y="193955"/>
            <a:ext cx="1083632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6.  Repeat passenger frequency and City contribution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566E2-54D4-4296-9A61-D65786AAB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516" y="911305"/>
            <a:ext cx="7344137" cy="238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E6BE3-2E3F-40DF-ACFE-31BBEA07A887}"/>
              </a:ext>
            </a:extLst>
          </p:cNvPr>
          <p:cNvSpPr txBox="1"/>
          <p:nvPr/>
        </p:nvSpPr>
        <p:spPr>
          <a:xfrm>
            <a:off x="418531" y="3637254"/>
            <a:ext cx="11354938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Kochi and Visakhapatnam have the highest repeat passengers for 2-Trips, showing strong loyalty from early repeat travelers.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In most cities like Chandigarh, Coimbatore, and Surat, the percentage of repeat passengers decreases as trip counts increase.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Cities like Mysore and Jaipur have a steady percentage of repeat passengers across trip counts, showing better customer retention.</a:t>
            </a:r>
            <a:endParaRPr lang="en-IN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FBBD0F7-585C-4228-B34F-3DC061A23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9"/>
    </mc:Choice>
    <mc:Fallback>
      <p:transition spd="slow" advTm="32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8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B0DC1C-CFEA-4A59-88F7-919AC08C0232}"/>
              </a:ext>
            </a:extLst>
          </p:cNvPr>
          <p:cNvSpPr txBox="1"/>
          <p:nvPr/>
        </p:nvSpPr>
        <p:spPr>
          <a:xfrm>
            <a:off x="440508" y="107353"/>
            <a:ext cx="1083632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7.  Monthly Target Achievement Analysis for Key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97BCE-7F2C-407C-AB89-F75727717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40"/>
          <a:stretch/>
        </p:blipFill>
        <p:spPr>
          <a:xfrm>
            <a:off x="1383324" y="788576"/>
            <a:ext cx="8393722" cy="2888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6133-143D-4599-B5D9-8424344956FA}"/>
              </a:ext>
            </a:extLst>
          </p:cNvPr>
          <p:cNvSpPr txBox="1"/>
          <p:nvPr/>
        </p:nvSpPr>
        <p:spPr>
          <a:xfrm>
            <a:off x="14068" y="3768963"/>
            <a:ext cx="1219200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-apple-system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Jaipur leads with a significant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positive variance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 of 13.91% in trip targets, indicating strong performance.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Lucknow and Surat faced notable shortfalls in trips, with deficits of -10.7% and -3.78%, respectively, requiring attention to improve efficiency.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Coimbatore exceeded both trip and passenger targets but only marginally (0.5%), showing steady growth potential.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Passenger satisfaction is high overall, but Lucknow's low average rating of 6.49 needs improvement to enhance service quality.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2D3E017-336D-4071-B177-6D9314B752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40"/>
    </mc:Choice>
    <mc:Fallback xmlns="">
      <p:transition spd="slow" advTm="47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82093-0F50-4A9C-8472-4CE699EBBC36}"/>
              </a:ext>
            </a:extLst>
          </p:cNvPr>
          <p:cNvSpPr txBox="1"/>
          <p:nvPr/>
        </p:nvSpPr>
        <p:spPr>
          <a:xfrm>
            <a:off x="440508" y="107353"/>
            <a:ext cx="1083632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8.1  Highest &amp; Lowest Repeat Passenger Rate by City &amp; Month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563B1-DC05-4A66-BFB8-316828CA5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32" y="1062245"/>
            <a:ext cx="2382225" cy="2366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AE732-4A57-4A4A-8883-982500D01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297" y="3901464"/>
            <a:ext cx="2378460" cy="2297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DFB78-B805-4713-843E-A58FDF16BD02}"/>
              </a:ext>
            </a:extLst>
          </p:cNvPr>
          <p:cNvSpPr txBox="1"/>
          <p:nvPr/>
        </p:nvSpPr>
        <p:spPr>
          <a:xfrm>
            <a:off x="4803833" y="2292279"/>
            <a:ext cx="662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-apple-system"/>
              </a:rPr>
              <a:t>Surat &amp; Lucknow lead in RPR% among Business-focused cities.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-apple-system"/>
              </a:rPr>
              <a:t>Jaipur &amp; Mysore have lowest RPR% among Tourism-focused cities.</a:t>
            </a:r>
          </a:p>
          <a:p>
            <a:endParaRPr lang="en-IN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9C4395E-B2F1-4B67-9BEE-0DF2D4F13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4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60"/>
    </mc:Choice>
    <mc:Fallback xmlns="">
      <p:transition spd="slow" advTm="50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82093-0F50-4A9C-8472-4CE699EBBC36}"/>
              </a:ext>
            </a:extLst>
          </p:cNvPr>
          <p:cNvSpPr txBox="1"/>
          <p:nvPr/>
        </p:nvSpPr>
        <p:spPr>
          <a:xfrm>
            <a:off x="440508" y="107353"/>
            <a:ext cx="1083632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8.2  Highest &amp; Lowest Repeat Passenger Rate by City &amp; Month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DFB78-B805-4713-843E-A58FDF16BD02}"/>
              </a:ext>
            </a:extLst>
          </p:cNvPr>
          <p:cNvSpPr txBox="1"/>
          <p:nvPr/>
        </p:nvSpPr>
        <p:spPr>
          <a:xfrm>
            <a:off x="0" y="3664379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-apple-system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Surat consistently leads with the highest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Repeat Passenger Rate (RPR)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, peaking at 49.92% in May, indicating strong customer loyalty.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Mysore struggles with the lowest RPR across all months, particularly in May (15.37%) and January (8.08%), signaling a need to improve retention strategies.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Jaipur shows significant fluctuations, with its RPR starting low in January (12.01%) but improving by May (25.68%), reflecting gradual retention progress.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Lucknow and Vadodara exhibit steady growth, with Lucknow’s RPR consistently above 30% and Vadodara reaching a high of 38.90% in June.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F0A69-FEAF-4B48-A339-BABFAF6C2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663" y="855399"/>
            <a:ext cx="9404011" cy="215589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CB22C39-F6A2-457C-AB44-C9915460F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40"/>
    </mc:Choice>
    <mc:Fallback xmlns="">
      <p:transition spd="slow" advTm="55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AFDE8A-A808-451F-AAAA-D7FC529D4BB7}"/>
              </a:ext>
            </a:extLst>
          </p:cNvPr>
          <p:cNvSpPr txBox="1"/>
          <p:nvPr/>
        </p:nvSpPr>
        <p:spPr>
          <a:xfrm>
            <a:off x="95535" y="181755"/>
            <a:ext cx="111638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-apple-system"/>
              </a:rPr>
              <a:t>Further analysis &amp; Recommendations</a:t>
            </a:r>
            <a:endParaRPr lang="en-IN" sz="24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41FF6-155F-448B-9954-BD259E34E385}"/>
              </a:ext>
            </a:extLst>
          </p:cNvPr>
          <p:cNvSpPr txBox="1"/>
          <p:nvPr/>
        </p:nvSpPr>
        <p:spPr>
          <a:xfrm>
            <a:off x="90985" y="952582"/>
            <a:ext cx="12010030" cy="6558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Factors Influencing Repeat Passenger Rates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: Key factors include service quality, pricing, city demographics, and lifestyle patterns. Cities with better service and competitive pricing are likely to see higher repeat passenger rates</a:t>
            </a:r>
            <a:r>
              <a:rPr lang="en-US" altLang="en-US" dirty="0">
                <a:solidFill>
                  <a:schemeClr val="bg1"/>
                </a:solidFill>
                <a:latin typeface="-apple-system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-apple-system"/>
              </a:rPr>
              <a:t>Tourism-Focused Cities:</a:t>
            </a: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Customize the travel experience for tourists.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Provide guide assistance services, especially during peak seasons.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Incorporate cultural elements into the service during local festivals.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-apple-system"/>
              </a:rPr>
              <a:t>  Business-Focused Cities:</a:t>
            </a: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Establish exclusive partnerships with conference venues and hotels.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Offer subscription-based or discounted ride packages for businesses to support employee transportation.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Use traffic data integration to streamline and optimize routes.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-apple-system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9B07F3D-6523-46AC-BF62-7B362EB8F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56"/>
    </mc:Choice>
    <mc:Fallback xmlns="">
      <p:transition spd="slow" advTm="69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3F541F-00C1-4A1E-AB34-67080E59DECF}"/>
              </a:ext>
            </a:extLst>
          </p:cNvPr>
          <p:cNvSpPr txBox="1"/>
          <p:nvPr/>
        </p:nvSpPr>
        <p:spPr>
          <a:xfrm>
            <a:off x="0" y="1330234"/>
            <a:ext cx="121920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Emerging Mobility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: Electric vehicle adoption and green initiatives are shaping tier-2 city cab markets. Goodcabs should consider integrating EVs and eco-friendly policies to stay competitive and appeal to environmentally conscious customers.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-apple-system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Partnership Opportunities with Local Businesses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: Collaborating with hotels, malls, or event venues can boost demand and foster customer loyalty. These partnerships can drive more traffic, particularly in tourism-heavy or high-footfall areas.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-apple-system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Data Collection for Enhanced Decisions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: Goodcabs should gather data on customer preferences, booking patterns, feedback, and operational metrics to refine strategies. Insights into market trends and behavior will enable tailored services and improved efficiency.</a:t>
            </a:r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119B2D1-FA47-4F38-8960-A94EB2862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56"/>
    </mc:Choice>
    <mc:Fallback xmlns="">
      <p:transition spd="slow" advTm="5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3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13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A33C2-6B6D-413E-A728-354CCB8C3FE7}"/>
              </a:ext>
            </a:extLst>
          </p:cNvPr>
          <p:cNvSpPr txBox="1"/>
          <p:nvPr/>
        </p:nvSpPr>
        <p:spPr>
          <a:xfrm>
            <a:off x="846302" y="1682378"/>
            <a:ext cx="7154838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GoodCabs is a cab service provider catering to tier-2 cities, dedicated to delivering a efficient transportation experience. The company emphasizes strong partnerships with local drivers while ensuring outstanding service for passengers.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With operations spanning 10 tier-2 cities, GoodCabs is driven by a passion for achieving ambitious goals and continuously exploring opportunities to enhance its services and customer satisfaction.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D991-9305-4026-B2B2-745056B5D36C}"/>
              </a:ext>
            </a:extLst>
          </p:cNvPr>
          <p:cNvSpPr txBox="1"/>
          <p:nvPr/>
        </p:nvSpPr>
        <p:spPr>
          <a:xfrm>
            <a:off x="2446360" y="522328"/>
            <a:ext cx="700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Problem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01261-09D9-4994-8B45-817704CB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3"/>
            <a:ext cx="846302" cy="789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B34C0-3AE0-4AFB-B6CF-63534B952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627" y="1637344"/>
            <a:ext cx="3423262" cy="249792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4F547FF-F417-49BF-823D-8545711C4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9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9"/>
    </mc:Choice>
    <mc:Fallback xmlns="">
      <p:transition spd="slow" advTm="33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13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A33C2-6B6D-413E-A728-354CCB8C3FE7}"/>
              </a:ext>
            </a:extLst>
          </p:cNvPr>
          <p:cNvSpPr txBox="1"/>
          <p:nvPr/>
        </p:nvSpPr>
        <p:spPr>
          <a:xfrm>
            <a:off x="1080448" y="1984780"/>
            <a:ext cx="10031104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Enhance Operational Transparency: Deliver a clear picture of daily business activities.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Track Performance Indicators: Measure critical metrics such as revenue, customer engagement, and ratings.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Facilitate Strategic Decisions: Empower stakeholders with data-driven insights for informed decision-making.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Identify Patterns and Outliers: Uncover trends and irregularity to drive business improvements.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D991-9305-4026-B2B2-745056B5D36C}"/>
              </a:ext>
            </a:extLst>
          </p:cNvPr>
          <p:cNvSpPr txBox="1"/>
          <p:nvPr/>
        </p:nvSpPr>
        <p:spPr>
          <a:xfrm>
            <a:off x="2446360" y="522328"/>
            <a:ext cx="700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rgbClr val="F0F6FC"/>
                </a:solidFill>
                <a:effectLst/>
                <a:latin typeface="-apple-system"/>
              </a:rPr>
              <a:t>Objectives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406EE-98B3-4875-AE88-1411A6F63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3"/>
            <a:ext cx="750595" cy="7000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77AC8F-D213-4FAF-8431-490CB78AD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0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44"/>
    </mc:Choice>
    <mc:Fallback xmlns="">
      <p:transition spd="slow" advTm="40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13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A33C2-6B6D-413E-A728-354CCB8C3FE7}"/>
              </a:ext>
            </a:extLst>
          </p:cNvPr>
          <p:cNvSpPr txBox="1"/>
          <p:nvPr/>
        </p:nvSpPr>
        <p:spPr>
          <a:xfrm>
            <a:off x="931459" y="1407785"/>
            <a:ext cx="10031104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b="1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The GoodCabs Project involves creating a Power BI Dashboard to analyze and visualize operational, financial, and customer-related data for GoodCabs. This project aims to provide insights into the following areas: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	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City Performance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Monthly Analysis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Target Performance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Insights</a:t>
            </a:r>
          </a:p>
          <a:p>
            <a:pPr>
              <a:lnSpc>
                <a:spcPct val="150000"/>
              </a:lnSpc>
            </a:pPr>
            <a:endParaRPr lang="en-US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D991-9305-4026-B2B2-745056B5D36C}"/>
              </a:ext>
            </a:extLst>
          </p:cNvPr>
          <p:cNvSpPr txBox="1"/>
          <p:nvPr/>
        </p:nvSpPr>
        <p:spPr>
          <a:xfrm>
            <a:off x="2446360" y="522328"/>
            <a:ext cx="700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F6FC"/>
                </a:solidFill>
                <a:latin typeface="-apple-system"/>
              </a:rPr>
              <a:t>Project Overview</a:t>
            </a:r>
            <a:endParaRPr lang="en-US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406EE-98B3-4875-AE88-1411A6F63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3"/>
            <a:ext cx="750595" cy="7000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497CBC-8523-4BF3-BD0E-5D788C0F4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7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6"/>
    </mc:Choice>
    <mc:Fallback xmlns="">
      <p:transition spd="slow" advTm="23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13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A33C2-6B6D-413E-A728-354CCB8C3FE7}"/>
              </a:ext>
            </a:extLst>
          </p:cNvPr>
          <p:cNvSpPr txBox="1"/>
          <p:nvPr/>
        </p:nvSpPr>
        <p:spPr>
          <a:xfrm>
            <a:off x="1080448" y="1984780"/>
            <a:ext cx="10031104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The dataset contain 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8 CSV files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&amp; 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2 databases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containing record of each trip. A list of 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key insights </a:t>
            </a:r>
            <a:r>
              <a:rPr lang="en-US" i="0" dirty="0">
                <a:solidFill>
                  <a:schemeClr val="bg1"/>
                </a:solidFill>
                <a:effectLst/>
                <a:latin typeface="-apple-system"/>
              </a:rPr>
              <a:t>asked by stakeholders are primary analysis questions. We use 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SQL report</a:t>
            </a:r>
            <a:r>
              <a:rPr lang="en-US" i="0" dirty="0">
                <a:solidFill>
                  <a:schemeClr val="bg1"/>
                </a:solidFill>
                <a:effectLst/>
                <a:latin typeface="-apple-system"/>
              </a:rPr>
              <a:t> for ad-hoc business questions. 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I added SQL-based business questions to the GitHub repository.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This project is done based on 6 month of cab service data.</a:t>
            </a:r>
            <a:endParaRPr lang="en-US" i="0" dirty="0">
              <a:solidFill>
                <a:schemeClr val="bg1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DD991-9305-4026-B2B2-745056B5D36C}"/>
              </a:ext>
            </a:extLst>
          </p:cNvPr>
          <p:cNvSpPr txBox="1"/>
          <p:nvPr/>
        </p:nvSpPr>
        <p:spPr>
          <a:xfrm>
            <a:off x="2446360" y="522328"/>
            <a:ext cx="700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F6FC"/>
                </a:solidFill>
                <a:latin typeface="-apple-system"/>
              </a:rPr>
              <a:t>Dataset Overview</a:t>
            </a:r>
            <a:endParaRPr lang="en-US" sz="3200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406EE-98B3-4875-AE88-1411A6F63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3"/>
            <a:ext cx="750595" cy="7000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E934CB-FEE7-4488-A2CC-EAFE22811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4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88"/>
    </mc:Choice>
    <mc:Fallback>
      <p:transition spd="slow" advTm="26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D3CB3-7D69-4D5A-A089-F903FDF7C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45" y="2228251"/>
            <a:ext cx="7388346" cy="2216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3BDFD-6AE0-4747-AE05-BFDB4D9BF537}"/>
              </a:ext>
            </a:extLst>
          </p:cNvPr>
          <p:cNvSpPr txBox="1"/>
          <p:nvPr/>
        </p:nvSpPr>
        <p:spPr>
          <a:xfrm>
            <a:off x="295345" y="443786"/>
            <a:ext cx="972211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1.  Top &amp; Bottom Performing Cities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Identify the top 3 and bottom 3 cities by total trips over the entire analysis period.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8D222-CB4B-42DF-804C-D95FAF81A918}"/>
              </a:ext>
            </a:extLst>
          </p:cNvPr>
          <p:cNvSpPr txBox="1"/>
          <p:nvPr/>
        </p:nvSpPr>
        <p:spPr>
          <a:xfrm>
            <a:off x="8272817" y="2419960"/>
            <a:ext cx="3807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-apple-system"/>
              </a:rPr>
              <a:t>Surat, Jaipur &amp; Lucknow are top performing cities  while Mysore, Coimbatore, Visakhapatnam shows minimal activity in terms of passenger trips.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E34AA88-3FAF-4A77-BA71-2B6FAB549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7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83"/>
    </mc:Choice>
    <mc:Fallback xmlns="">
      <p:transition spd="slow" advTm="22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935B2-B269-4A14-874E-ADCF53A0575F}"/>
              </a:ext>
            </a:extLst>
          </p:cNvPr>
          <p:cNvSpPr txBox="1"/>
          <p:nvPr/>
        </p:nvSpPr>
        <p:spPr>
          <a:xfrm>
            <a:off x="486412" y="546309"/>
            <a:ext cx="9512491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2.  Average Fare Per Trip by City &amp; compare it with the cities Average Trip Distance.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A6E99-FF26-41B4-B217-7901E5FE7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2" y="2018897"/>
            <a:ext cx="5332563" cy="2962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7FC5C-E9B7-4280-BFDA-87ADBDBC7DDF}"/>
              </a:ext>
            </a:extLst>
          </p:cNvPr>
          <p:cNvSpPr txBox="1"/>
          <p:nvPr/>
        </p:nvSpPr>
        <p:spPr>
          <a:xfrm>
            <a:off x="6655916" y="2260601"/>
            <a:ext cx="504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169E47-D9A6-4F31-8D5F-C741CEB89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A2BEB-CFC7-420D-886F-EFFAD497EFBE}"/>
              </a:ext>
            </a:extLst>
          </p:cNvPr>
          <p:cNvSpPr txBox="1"/>
          <p:nvPr/>
        </p:nvSpPr>
        <p:spPr>
          <a:xfrm>
            <a:off x="6002742" y="2032377"/>
            <a:ext cx="6189258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Average Trip Distance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: Jaipur has the longest average trip distance, while Surat has the shortest 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Avg Fare Per Trip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: Jaipur leads with the highest average fare per trip, and Surat has the lowest 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Avg Fare per Km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: Mysore has the highest fare per km, while Vadodara charges the least 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% Difference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-apple-system"/>
              </a:rPr>
              <a:t>: Jaipur's fare deviates most positively, whereas Mysore shows the largest negative deviation. 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42270AB-6BC0-4A9E-B21D-5CB3D2D18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61"/>
    </mc:Choice>
    <mc:Fallback xmlns="">
      <p:transition spd="slow" advTm="37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6EC19-357F-4DBD-9875-31D9816B9268}"/>
              </a:ext>
            </a:extLst>
          </p:cNvPr>
          <p:cNvSpPr txBox="1"/>
          <p:nvPr/>
        </p:nvSpPr>
        <p:spPr>
          <a:xfrm>
            <a:off x="1114566" y="472699"/>
            <a:ext cx="95534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3.  Average Passenger &amp; Driver Ratings By 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E1F86-F1DB-4866-BBC2-29B541E9207E}"/>
              </a:ext>
            </a:extLst>
          </p:cNvPr>
          <p:cNvSpPr txBox="1"/>
          <p:nvPr/>
        </p:nvSpPr>
        <p:spPr>
          <a:xfrm>
            <a:off x="6255985" y="2439034"/>
            <a:ext cx="5195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-apple-system"/>
              </a:rPr>
              <a:t>Kochi, Jaipur &amp; Mysore have highest Avg passenger ratings &amp; Driver Ratings.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-apple-system"/>
              </a:rPr>
              <a:t>Surat, Lucknow &amp; Vadodara have lowest Avg passenger ratings &amp; Driver Ratings.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73D57-528B-4927-BF13-69CC936E4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8" y="2001838"/>
            <a:ext cx="4397009" cy="300689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44E3D0-F3E5-4F8B-957A-C93B6EEE46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7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9"/>
    </mc:Choice>
    <mc:Fallback xmlns="">
      <p:transition spd="slow" advTm="17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2695-83A2-45A9-B3FC-3786DEC72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4F1AD-5671-4BD2-A24F-EA168DC53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7796-6086-49B7-AE86-A29A909F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98025-6249-406D-8956-6E5F582154DA}"/>
              </a:ext>
            </a:extLst>
          </p:cNvPr>
          <p:cNvSpPr txBox="1"/>
          <p:nvPr/>
        </p:nvSpPr>
        <p:spPr>
          <a:xfrm>
            <a:off x="313899" y="429480"/>
            <a:ext cx="1083632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4.  Peak &amp; Low Demand Months by City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-apple-system"/>
              </a:rPr>
              <a:t>For each city, identify the month with the highest total trips and the month with the lowest total trips.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EF1D2-6F70-4B7A-86B6-DE25E97E9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68" y="1988550"/>
            <a:ext cx="4599295" cy="3429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6E04A-47A0-4C93-862C-346CCAC468B6}"/>
              </a:ext>
            </a:extLst>
          </p:cNvPr>
          <p:cNvSpPr txBox="1"/>
          <p:nvPr/>
        </p:nvSpPr>
        <p:spPr>
          <a:xfrm>
            <a:off x="6209731" y="2075933"/>
            <a:ext cx="5195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-apple-system"/>
              </a:rPr>
              <a:t>Jaipur peaks in February &amp; March month &amp; hit its low in January.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-apple-system"/>
              </a:rPr>
              <a:t>Coimbatore and Visakhapatnam show lower passenger counts compare to other cities.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-apple-system"/>
              </a:rPr>
              <a:t>June shows low count in most cities, indicating a seasonal low. February and March are high demand months.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3DADDC-5C84-4163-B1DB-8A35A6A8A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8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95"/>
    </mc:Choice>
    <mc:Fallback xmlns="">
      <p:transition spd="slow" advTm="34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1062</Words>
  <Application>Microsoft Office PowerPoint</Application>
  <PresentationFormat>Widescreen</PresentationFormat>
  <Paragraphs>86</Paragraphs>
  <Slides>17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Gunjan Revar</dc:creator>
  <cp:lastModifiedBy>Gunjan Revar</cp:lastModifiedBy>
  <cp:revision>63</cp:revision>
  <dcterms:created xsi:type="dcterms:W3CDTF">2024-12-10T06:48:07Z</dcterms:created>
  <dcterms:modified xsi:type="dcterms:W3CDTF">2024-12-13T09:31:19Z</dcterms:modified>
</cp:coreProperties>
</file>